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9" r:id="rId6"/>
    <p:sldId id="262" r:id="rId7"/>
    <p:sldId id="270" r:id="rId8"/>
    <p:sldId id="271" r:id="rId9"/>
    <p:sldId id="272" r:id="rId10"/>
    <p:sldId id="273" r:id="rId11"/>
    <p:sldId id="268" r:id="rId12"/>
    <p:sldId id="260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66"/>
    <a:srgbClr val="5EEC3C"/>
    <a:srgbClr val="9EFF29"/>
    <a:srgbClr val="A4660C"/>
    <a:srgbClr val="952F69"/>
    <a:srgbClr val="FF856D"/>
    <a:srgbClr val="FF2549"/>
    <a:srgbClr val="003635"/>
    <a:srgbClr val="005856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0"/>
  </p:normalViewPr>
  <p:slideViewPr>
    <p:cSldViewPr snapToGrid="0">
      <p:cViewPr varScale="1">
        <p:scale>
          <a:sx n="142" d="100"/>
          <a:sy n="142" d="100"/>
        </p:scale>
        <p:origin x="7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5960" y="2949677"/>
            <a:ext cx="8048717" cy="1637071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83" y="1998415"/>
            <a:ext cx="7975483" cy="685791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713" y="194838"/>
            <a:ext cx="8246070" cy="763526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843" y="1275735"/>
            <a:ext cx="8246070" cy="3262122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5500" y="605639"/>
            <a:ext cx="6461299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5500" y="1519084"/>
            <a:ext cx="6461299" cy="322103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693" y="220024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552291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024688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552291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024688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@jouneidraza522/yahoo-finance-api-to-get-stocks-tickers-data-in-python-c49820249a18" TargetMode="External"/><Relationship Id="rId13" Type="http://schemas.openxmlformats.org/officeDocument/2006/relationships/hyperlink" Target="https://towardsdatascience.com/a-new-way-to-sentiment-tag-financial-news-9ac7681836a7" TargetMode="External"/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finance.yahoo.com/" TargetMode="External"/><Relationship Id="rId12" Type="http://schemas.openxmlformats.org/officeDocument/2006/relationships/hyperlink" Target="https://towardsdatascience.com/how-to-label-text-for-sentiment-analysis-good-practises-2dce9e470708" TargetMode="Externa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hyperlink" Target="https://www.selenium.dev/documentation/en/webdriver/" TargetMode="External"/><Relationship Id="rId11" Type="http://schemas.openxmlformats.org/officeDocument/2006/relationships/hyperlink" Target="https://www.fool.com/investing-news/" TargetMode="External"/><Relationship Id="rId5" Type="http://schemas.openxmlformats.org/officeDocument/2006/relationships/hyperlink" Target="https://developer.twitter.com/en/docs/api-reference-index" TargetMode="External"/><Relationship Id="rId15" Type="http://schemas.openxmlformats.org/officeDocument/2006/relationships/image" Target="../media/image5.png"/><Relationship Id="rId10" Type="http://schemas.openxmlformats.org/officeDocument/2006/relationships/hyperlink" Target="https://robinhood.com/collections/top-movers" TargetMode="External"/><Relationship Id="rId4" Type="http://schemas.openxmlformats.org/officeDocument/2006/relationships/hyperlink" Target="https://www.kaggle.com/aaron7sun/stocknews" TargetMode="External"/><Relationship Id="rId9" Type="http://schemas.openxmlformats.org/officeDocument/2006/relationships/hyperlink" Target="https://towardsdatascience.com/stock-news-sentiment-analysis-with-python-193d4b4378d4" TargetMode="External"/><Relationship Id="rId14" Type="http://schemas.openxmlformats.org/officeDocument/2006/relationships/hyperlink" Target="https://www.researchgate.net/publication/326242364_Sentiment_Analysis_in_the_Light_of_LSTM_Recurrent_Neural_Network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026" y="128587"/>
            <a:ext cx="8300115" cy="1557797"/>
          </a:xfrm>
        </p:spPr>
        <p:txBody>
          <a:bodyPr>
            <a:normAutofit fontScale="90000"/>
          </a:bodyPr>
          <a:lstStyle/>
          <a:p>
            <a:br>
              <a:rPr lang="en-US" b="1" dirty="0">
                <a:highlight>
                  <a:srgbClr val="FF0000"/>
                </a:highlight>
              </a:rPr>
            </a:br>
            <a:r>
              <a:rPr lang="en-US" b="1" dirty="0">
                <a:highlight>
                  <a:srgbClr val="FF0000"/>
                </a:highlight>
              </a:rPr>
              <a:t>PREDICTING TOP MOVERS IN STOCK MARKET USING MARKET NEWS SENTIMENT ANALYSIS AND RNN-LSTM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1270" y="3457117"/>
            <a:ext cx="7902730" cy="763525"/>
          </a:xfrm>
        </p:spPr>
        <p:txBody>
          <a:bodyPr>
            <a:normAutofit fontScale="55000" lnSpcReduction="20000"/>
          </a:bodyPr>
          <a:lstStyle/>
          <a:p>
            <a:r>
              <a:rPr lang="en-US" dirty="0">
                <a:highlight>
                  <a:srgbClr val="FF0000"/>
                </a:highlight>
              </a:rPr>
              <a:t>CIS.731 M001 FALL21 ARTIFICIAL NEURAL NETWORKS</a:t>
            </a:r>
          </a:p>
          <a:p>
            <a:r>
              <a:rPr lang="en-US" dirty="0">
                <a:highlight>
                  <a:srgbClr val="FF0000"/>
                </a:highlight>
              </a:rPr>
              <a:t>AKASH KANDARKAR</a:t>
            </a:r>
          </a:p>
          <a:p>
            <a:r>
              <a:rPr lang="en-US" dirty="0">
                <a:highlight>
                  <a:srgbClr val="FF0000"/>
                </a:highlight>
              </a:rPr>
              <a:t> VEDANT RAWAT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6A3A5AE-021F-45BA-92DC-CD6D3CE35A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01"/>
    </mc:Choice>
    <mc:Fallback xmlns="">
      <p:transition spd="slow" advTm="22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CONCLUSION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used market sentiment data to understand and predict the Top-Movers stock (highest % change in stock price)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Observed results indicated using market sentiment data was useful for prediction model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8248E7D-E48E-4C26-B031-B23C55ED91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87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24"/>
    </mc:Choice>
    <mc:Fallback xmlns="">
      <p:transition spd="slow" advTm="32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28688" y="605639"/>
            <a:ext cx="7758112" cy="725349"/>
          </a:xfrm>
        </p:spPr>
        <p:txBody>
          <a:bodyPr>
            <a:norm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000" dirty="0"/>
              <a:t>Data: Sun, J. (2016, August). Daily News for Stock Market Prediction, Version 1. Retrieved [12-08-2020] from </a:t>
            </a:r>
            <a:r>
              <a:rPr lang="en-US" sz="1000" u="sng" dirty="0">
                <a:hlinkClick r:id="rId4"/>
              </a:rPr>
              <a:t>https://www.kaggle.com/aaron7sun/stocknews</a:t>
            </a:r>
            <a:endParaRPr lang="en-US" sz="1000" dirty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000" dirty="0"/>
              <a:t>Presentation Template: www.free-power-point-templates.com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000" dirty="0"/>
              <a:t>Overall project references:</a:t>
            </a:r>
          </a:p>
          <a:p>
            <a:r>
              <a:rPr lang="en-US" sz="800" u="sng" dirty="0">
                <a:hlinkClick r:id="rId5"/>
              </a:rPr>
              <a:t>https://developer.twitter.com/en/docs/api-reference-index</a:t>
            </a:r>
            <a:endParaRPr lang="en-US" sz="800" dirty="0"/>
          </a:p>
          <a:p>
            <a:r>
              <a:rPr lang="en-US" sz="800" u="sng" dirty="0">
                <a:hlinkClick r:id="rId6"/>
              </a:rPr>
              <a:t>https://www.selenium.dev/documentation/en/webdriver/</a:t>
            </a:r>
            <a:endParaRPr lang="en-US" sz="800" dirty="0"/>
          </a:p>
          <a:p>
            <a:r>
              <a:rPr lang="en-US" sz="800" u="sng" dirty="0">
                <a:hlinkClick r:id="rId7"/>
              </a:rPr>
              <a:t>https://finance.yahoo.com/</a:t>
            </a:r>
            <a:endParaRPr lang="en-US" sz="800" dirty="0"/>
          </a:p>
          <a:p>
            <a:r>
              <a:rPr lang="en-US" sz="800" u="sng" dirty="0">
                <a:hlinkClick r:id="rId8"/>
              </a:rPr>
              <a:t>https://medium.com/@jouneidraza522/yahoo-finance-api-to-get-stocks-tickers-data-in-python-c49820249a18</a:t>
            </a:r>
            <a:endParaRPr lang="en-US" sz="800" dirty="0"/>
          </a:p>
          <a:p>
            <a:r>
              <a:rPr lang="en-US" sz="800" u="sng" dirty="0">
                <a:hlinkClick r:id="rId9"/>
              </a:rPr>
              <a:t>https://towardsdatascience.com/stock-news-sentiment-analysis-with-python-193d4b4378d4</a:t>
            </a:r>
            <a:endParaRPr lang="en-US" sz="800" u="sng" dirty="0"/>
          </a:p>
          <a:p>
            <a:r>
              <a:rPr lang="en-US" sz="800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https://robinhood.com/collections/top-movers</a:t>
            </a:r>
            <a:endParaRPr lang="en-US" sz="800" dirty="0"/>
          </a:p>
          <a:p>
            <a:r>
              <a:rPr lang="en-US" sz="800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https://www.fool.com/investing-news/</a:t>
            </a:r>
            <a:endParaRPr lang="en-US" sz="800" dirty="0"/>
          </a:p>
          <a:p>
            <a:r>
              <a:rPr lang="en-US" sz="900" u="sng" dirty="0"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https://towardsdatascience.com/how-to-label-text-for-sentiment-analysis-good-practises-2dce9e470708</a:t>
            </a:r>
            <a:endParaRPr lang="en-US" sz="900" u="sng" dirty="0"/>
          </a:p>
          <a:p>
            <a:r>
              <a:rPr lang="en-US" sz="900" u="sng" dirty="0"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https://towardsdatascience.com/a-new-way-to-sentiment-tag-financial-news-9ac7681836a7</a:t>
            </a:r>
            <a:endParaRPr lang="en-US" sz="900" u="sng" dirty="0"/>
          </a:p>
          <a:p>
            <a:r>
              <a:rPr lang="en-US" sz="900" u="sng" dirty="0"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https://www.researchgate.net/publication/326242364_Sentiment_Analysis_in_the_Light_of_LSTM_Recurrent_Neural_Networks</a:t>
            </a:r>
            <a:endParaRPr lang="en-US" sz="900" u="sng" dirty="0"/>
          </a:p>
          <a:p>
            <a:endParaRPr lang="en-US" sz="800" u="sng" dirty="0"/>
          </a:p>
          <a:p>
            <a:endParaRPr lang="en-US" sz="800" dirty="0"/>
          </a:p>
          <a:p>
            <a:pPr marL="0" indent="0">
              <a:buNone/>
            </a:pPr>
            <a:endParaRPr lang="en-US" sz="10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ADDAE33-C5E6-4E95-9B90-02AEE71842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99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52"/>
    </mc:Choice>
    <mc:Fallback xmlns="">
      <p:transition spd="slow" advTm="31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998736-B71A-4202-8881-4653904D3E0B}"/>
              </a:ext>
            </a:extLst>
          </p:cNvPr>
          <p:cNvSpPr txBox="1"/>
          <p:nvPr/>
        </p:nvSpPr>
        <p:spPr>
          <a:xfrm>
            <a:off x="892969" y="2000250"/>
            <a:ext cx="5257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THANK YOU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E28BDB9-6552-474A-83A4-4CF2CD6835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54"/>
    </mc:Choice>
    <mc:Fallback xmlns="">
      <p:transition spd="slow" advTm="22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highlight>
                  <a:srgbClr val="FF0000"/>
                </a:highlight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843" y="1343025"/>
            <a:ext cx="8246070" cy="3194832"/>
          </a:xfrm>
        </p:spPr>
        <p:txBody>
          <a:bodyPr/>
          <a:lstStyle/>
          <a:p>
            <a:r>
              <a:rPr lang="en-US" dirty="0"/>
              <a:t>Goal of the project: To predict whether a stock is Top-Mover or not using Market Sentiment Analysis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Top Mover: Highest percentage change is stock price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RNN-LSTM models for used prediction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985759-BF5B-4EBF-9591-6D0C18A940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41"/>
    </mc:Choice>
    <mc:Fallback xmlns="">
      <p:transition spd="slow" advTm="35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28688" y="605639"/>
            <a:ext cx="7758112" cy="725349"/>
          </a:xfrm>
        </p:spPr>
        <p:txBody>
          <a:bodyPr>
            <a:normAutofit/>
          </a:bodyPr>
          <a:lstStyle/>
          <a:p>
            <a:r>
              <a:rPr lang="en-US" dirty="0"/>
              <a:t>DATA UNDERSTANDING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Yahoo Finance Stock Market Data</a:t>
            </a:r>
          </a:p>
          <a:p>
            <a:r>
              <a:rPr lang="en-US" dirty="0"/>
              <a:t>Kaggle: Daily News For Stock Market Prediction</a:t>
            </a:r>
          </a:p>
          <a:p>
            <a:r>
              <a:rPr lang="en-US" dirty="0"/>
              <a:t>Standardization</a:t>
            </a:r>
          </a:p>
          <a:p>
            <a:r>
              <a:rPr lang="en-US" dirty="0"/>
              <a:t>Train-Test Split</a:t>
            </a:r>
          </a:p>
          <a:p>
            <a:r>
              <a:rPr lang="en-US" dirty="0"/>
              <a:t>Reshape for model consumption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D913A57-C69B-42A8-82E9-E28167408B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26"/>
    </mc:Choice>
    <mc:Fallback xmlns="">
      <p:transition spd="slow" advTm="49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highlight>
                  <a:srgbClr val="FF0000"/>
                </a:highlight>
              </a:rPr>
              <a:t>SENTIMENT SCORE GENERATION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VADER SENTIMENT SCORES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l"/>
            <a:r>
              <a:rPr lang="en-US" dirty="0"/>
              <a:t>Positive, Negative, Neutral &amp; Compound Sentiment scores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EXPERTISE SENTIMENT SCORES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algn="l"/>
            <a:r>
              <a:rPr lang="en-US" dirty="0"/>
              <a:t>Kaggle Human annotated Data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C9E59B3-C6D1-4DAC-BEE1-367CECCDFF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196"/>
    </mc:Choice>
    <mc:Fallback xmlns="">
      <p:transition spd="slow" advTm="60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highlight>
                  <a:srgbClr val="FF0000"/>
                </a:highlight>
              </a:rPr>
              <a:t>SENTIMENT SCORE EVALUATION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VADER SENTIMENT SCORES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36879" y="2024688"/>
            <a:ext cx="4040188" cy="1086700"/>
          </a:xfrm>
        </p:spPr>
        <p:txBody>
          <a:bodyPr/>
          <a:lstStyle/>
          <a:p>
            <a:pPr algn="l"/>
            <a:r>
              <a:rPr lang="en-US" dirty="0"/>
              <a:t>Discarded looking at the below MSE results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EXPERTISE SENTIMENT SCORES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572000" y="2024689"/>
            <a:ext cx="4041775" cy="1086700"/>
          </a:xfrm>
        </p:spPr>
        <p:txBody>
          <a:bodyPr/>
          <a:lstStyle/>
          <a:p>
            <a:pPr algn="l"/>
            <a:r>
              <a:rPr lang="en-US" dirty="0"/>
              <a:t>Used for further analysis and experimentation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CBB94A-FD76-4013-A414-491BDD14204B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3036094"/>
            <a:ext cx="6972300" cy="1740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65A1534-B1E9-49C2-A2C1-9AAB515EBA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5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208"/>
    </mc:Choice>
    <mc:Fallback xmlns="">
      <p:transition spd="slow" advTm="34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MSE RESULTS: </a:t>
            </a:r>
            <a:br>
              <a:rPr lang="en-US" sz="2800" dirty="0">
                <a:highlight>
                  <a:srgbClr val="FF0000"/>
                </a:highlight>
              </a:rPr>
            </a:br>
            <a:r>
              <a:rPr lang="en-US" sz="2800" dirty="0">
                <a:highlight>
                  <a:srgbClr val="FF0000"/>
                </a:highlight>
              </a:rPr>
              <a:t>SENTIMENT SCORE VS WITHOUT SENTIMENT SCORE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 highlighted stocks showed better results using Sentiment scores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08681B0-FAB9-4215-A270-35BDC150F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028" y="2200275"/>
            <a:ext cx="3276600" cy="255031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2048980-898E-47DE-B24A-AEFDE6D933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51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55"/>
    </mc:Choice>
    <mc:Fallback xmlns="">
      <p:transition spd="slow" advTm="48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DYNAMIC USER INTERACTION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 need to input below three variables: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List of stocks to be checked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Date Range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Top Mover Percentage Threshold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C38698-194E-478B-B15D-5DD5B23FD9A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38" y="2738675"/>
            <a:ext cx="5672137" cy="1983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EF643F-93C3-4CB8-9A84-3074C7569A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2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41"/>
    </mc:Choice>
    <mc:Fallback xmlns="">
      <p:transition spd="slow" advTm="73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HYPER – PARAMETER TUNING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Tuning hyper-parameters: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Batch-size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Dropout-rate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Epochs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Optimizer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LSTM units</a:t>
            </a:r>
          </a:p>
          <a:p>
            <a:r>
              <a:rPr lang="en-US" sz="16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71B28E-B2B2-4631-8A45-83927668A9C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38" y="3208976"/>
            <a:ext cx="702945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D826751-8C7D-470F-AF1F-81961027D7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67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89"/>
    </mc:Choice>
    <mc:Fallback xmlns="">
      <p:transition spd="slow" advTm="55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4325" y="220024"/>
            <a:ext cx="8311733" cy="76352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highlight>
                  <a:srgbClr val="FF0000"/>
                </a:highlight>
              </a:rPr>
              <a:t>FUTURE WORK DISCUSSION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718782-6B81-4ED2-8350-A1D1851E5531}"/>
              </a:ext>
            </a:extLst>
          </p:cNvPr>
          <p:cNvSpPr txBox="1"/>
          <p:nvPr/>
        </p:nvSpPr>
        <p:spPr>
          <a:xfrm>
            <a:off x="871538" y="1493044"/>
            <a:ext cx="67508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Usage of Dynamic Real Time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Tuning Hyper – parameter flexibility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Graphical User Interface for better user 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Better Sentiment Score generation module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B1FD640-09BA-455E-B165-8BC675C235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11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618"/>
    </mc:Choice>
    <mc:Fallback xmlns="">
      <p:transition spd="slow" advTm="98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409</Words>
  <Application>Microsoft Macintosh PowerPoint</Application>
  <PresentationFormat>On-screen Show (16:9)</PresentationFormat>
  <Paragraphs>72</Paragraphs>
  <Slides>12</Slides>
  <Notes>1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 PREDICTING TOP MOVERS IN STOCK MARKET USING MARKET NEWS SENTIMENT ANALYSIS AND RNN-LSTM</vt:lpstr>
      <vt:lpstr>INTRODUCTION</vt:lpstr>
      <vt:lpstr>DATA UNDERSTANDING</vt:lpstr>
      <vt:lpstr>SENTIMENT SCORE GENERATION</vt:lpstr>
      <vt:lpstr>SENTIMENT SCORE EVALUATION</vt:lpstr>
      <vt:lpstr>MSE RESULTS:  SENTIMENT SCORE VS WITHOUT SENTIMENT SCORE </vt:lpstr>
      <vt:lpstr>DYNAMIC USER INTERACTION </vt:lpstr>
      <vt:lpstr>HYPER – PARAMETER TUNING </vt:lpstr>
      <vt:lpstr>FUTURE WORK DISCUSSION </vt:lpstr>
      <vt:lpstr>CONCLUSION 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2021-11-13T20:40:47Z</dcterms:modified>
</cp:coreProperties>
</file>

<file path=docProps/thumbnail.jpeg>
</file>